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59" r:id="rId4"/>
    <p:sldId id="263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C66D7-0C54-514A-9CF9-4DF1C28E5BDA}" type="datetimeFigureOut">
              <a:rPr lang="de-DE" smtClean="0"/>
              <a:t>26.05.15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57B49-5045-F041-B479-B71F44F77D0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711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A5C31-D86F-F74C-AB8D-6FE268F0531E}" type="datetimeFigureOut">
              <a:rPr lang="de-DE" smtClean="0"/>
              <a:t>26.05.15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37C52-A184-DF47-8DCA-5DFAAB5FD23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140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latin typeface="Tahoma"/>
                <a:cs typeface="Tahoma"/>
              </a:rPr>
              <a:t>In Gal 5,22 sind es zB Geduld, Freundlichkeit, Treue, Besonnenheit und Selbstbeherrschung. </a:t>
            </a:r>
          </a:p>
          <a:p>
            <a:r>
              <a:rPr lang="de-DE" dirty="0" smtClean="0">
                <a:latin typeface="Tahoma"/>
                <a:cs typeface="Tahoma"/>
              </a:rPr>
              <a:t>Röm 7,4: Leben, wie es Gott gefällt </a:t>
            </a:r>
          </a:p>
          <a:p>
            <a:r>
              <a:rPr lang="de-DE" dirty="0" smtClean="0">
                <a:latin typeface="Tahoma"/>
                <a:cs typeface="Tahoma"/>
              </a:rPr>
              <a:t>Eph 5,9: Güte, Gerechtigkeit und Wahrheit </a:t>
            </a:r>
          </a:p>
          <a:p>
            <a:r>
              <a:rPr lang="de-DE" dirty="0" smtClean="0">
                <a:latin typeface="Tahoma"/>
                <a:cs typeface="Tahoma"/>
              </a:rPr>
              <a:t>= eine positive Einstellung dem Nächsten Gegenüber, sein Bestes wollen, offen und transparent leben, man kann 100% mit mir rechnen, auf mich zählen </a:t>
            </a:r>
          </a:p>
          <a:p>
            <a:r>
              <a:rPr lang="de-DE" dirty="0" smtClean="0">
                <a:latin typeface="Tahoma"/>
                <a:cs typeface="Tahoma"/>
              </a:rPr>
              <a:t>Kol 1,10: so leben, dass Gott dadurch geehrt wird </a:t>
            </a:r>
          </a:p>
          <a:p>
            <a:endParaRPr lang="de-CH" dirty="0">
              <a:latin typeface="Tahoma"/>
              <a:cs typeface="Tahom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7C52-A184-DF47-8DCA-5DFAAB5FD230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96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 anchor="b"/>
          <a:lstStyle>
            <a:lvl1pPr>
              <a:defRPr sz="44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ahoma"/>
                <a:cs typeface="Tahoma"/>
              </a:defRPr>
            </a:lvl1pPr>
          </a:lstStyle>
          <a:p>
            <a:r>
              <a:rPr lang="de-CH" dirty="0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Tahom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 anchor="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CH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26.05.15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/>
          <a:ea typeface="+mj-ea"/>
          <a:cs typeface="Tahoma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-432000" algn="l" defTabSz="914400" rtl="0" eaLnBrk="1" latinLnBrk="0" hangingPunct="1">
        <a:lnSpc>
          <a:spcPct val="100000"/>
        </a:lnSpc>
        <a:spcBef>
          <a:spcPts val="600"/>
        </a:spcBef>
        <a:buClr>
          <a:srgbClr val="FFFF00"/>
        </a:buClr>
        <a:buSzPct val="90000"/>
        <a:buFont typeface="Wingdings" charset="2"/>
        <a:buChar char="Ø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6"/>
            <a:ext cx="7772400" cy="218757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de-CH" sz="49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Verändert  </a:t>
            </a:r>
            <a:br>
              <a:rPr lang="de-CH" sz="49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de-CH" sz="49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 sieben Wochen!</a:t>
            </a:r>
            <a:br>
              <a:rPr lang="de-CH" sz="49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de-CH" sz="13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de-CH" sz="130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de-CH" sz="36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Petrus </a:t>
            </a:r>
            <a:r>
              <a:rPr lang="de-CH" sz="3600" b="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zwischen Karfreitag und </a:t>
            </a:r>
            <a:r>
              <a:rPr lang="de-CH" sz="36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Pfingsten</a:t>
            </a:r>
            <a:r>
              <a:rPr lang="de-CH" sz="3600" dirty="0" smtClean="0"/>
              <a:t> </a:t>
            </a:r>
            <a:endParaRPr lang="de-CH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5352"/>
            <a:ext cx="6400800" cy="1752600"/>
          </a:xfrm>
        </p:spPr>
        <p:txBody>
          <a:bodyPr>
            <a:normAutofit/>
          </a:bodyPr>
          <a:lstStyle/>
          <a:p>
            <a:r>
              <a:rPr lang="de-CH" sz="2400" dirty="0" smtClean="0"/>
              <a:t>Predigt von Karl Albietz</a:t>
            </a:r>
            <a:br>
              <a:rPr lang="de-CH" sz="2400" dirty="0" smtClean="0"/>
            </a:br>
            <a:r>
              <a:rPr lang="de-CH" sz="2400" dirty="0" smtClean="0"/>
              <a:t>in der EGA Zürich</a:t>
            </a:r>
            <a:br>
              <a:rPr lang="de-CH" sz="2400" dirty="0" smtClean="0"/>
            </a:br>
            <a:r>
              <a:rPr lang="de-CH" sz="2400" dirty="0" smtClean="0"/>
              <a:t>an Pfingsten (24. Mai 2015)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90921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Gott</a:t>
            </a:r>
            <a:r>
              <a:rPr lang="de-C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will uns verändern</a:t>
            </a:r>
            <a:endParaRPr lang="de-C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/>
            <a:r>
              <a:rPr lang="de-CH" dirty="0" smtClean="0"/>
              <a:t>Wir sind unmöglich!</a:t>
            </a:r>
          </a:p>
          <a:p>
            <a:pPr indent="-457200">
              <a:tabLst>
                <a:tab pos="446088" algn="l"/>
              </a:tabLst>
            </a:pPr>
            <a:r>
              <a:rPr lang="de-CH" dirty="0" smtClean="0"/>
              <a:t>Böse </a:t>
            </a:r>
            <a:r>
              <a:rPr lang="de-CH" dirty="0"/>
              <a:t>E</a:t>
            </a:r>
            <a:r>
              <a:rPr lang="de-CH" dirty="0" smtClean="0"/>
              <a:t>ntdeckung: Die Bekehrung </a:t>
            </a:r>
            <a:r>
              <a:rPr lang="de-CH" dirty="0"/>
              <a:t>verändert </a:t>
            </a:r>
            <a:r>
              <a:rPr lang="de-CH" dirty="0" smtClean="0"/>
              <a:t>	meinen </a:t>
            </a:r>
            <a:r>
              <a:rPr lang="de-CH" b="1" dirty="0" smtClean="0">
                <a:solidFill>
                  <a:srgbClr val="00FF00"/>
                </a:solidFill>
              </a:rPr>
              <a:t>Charakter</a:t>
            </a:r>
            <a:r>
              <a:rPr lang="de-CH" dirty="0" smtClean="0">
                <a:solidFill>
                  <a:srgbClr val="00FF00"/>
                </a:solidFill>
              </a:rPr>
              <a:t> </a:t>
            </a:r>
            <a:r>
              <a:rPr lang="de-CH" dirty="0" smtClean="0"/>
              <a:t>noch nicht</a:t>
            </a:r>
          </a:p>
          <a:p>
            <a:pPr indent="-457200">
              <a:tabLst>
                <a:tab pos="446088" algn="l"/>
              </a:tabLst>
            </a:pPr>
            <a:r>
              <a:rPr lang="de-CH" dirty="0" smtClean="0"/>
              <a:t>Gott will nicht nur verändern, er stellt uns seine 	</a:t>
            </a:r>
            <a:r>
              <a:rPr lang="de-CH" b="1" dirty="0" smtClean="0">
                <a:solidFill>
                  <a:srgbClr val="00FF00"/>
                </a:solidFill>
              </a:rPr>
              <a:t>Kraft </a:t>
            </a:r>
            <a:r>
              <a:rPr lang="de-CH" dirty="0" smtClean="0"/>
              <a:t>zur Verfügung</a:t>
            </a:r>
          </a:p>
          <a:p>
            <a:pPr indent="-457200">
              <a:tabLst>
                <a:tab pos="446088" algn="l"/>
              </a:tabLst>
            </a:pPr>
            <a:r>
              <a:rPr lang="de-CH" dirty="0" smtClean="0"/>
              <a:t>Als exemplarisches Beispiel eines schwierigen 	Menschen, den Gott verändert </a:t>
            </a:r>
            <a:r>
              <a:rPr lang="de-CH" u="sng" dirty="0" smtClean="0"/>
              <a:t>hat</a:t>
            </a:r>
            <a:r>
              <a:rPr lang="de-CH" dirty="0" smtClean="0"/>
              <a:t>: Petrus</a:t>
            </a:r>
            <a:endParaRPr lang="de-CH" dirty="0"/>
          </a:p>
          <a:p>
            <a:pPr indent="-457200"/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1113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erade Verbindung 32"/>
          <p:cNvCxnSpPr/>
          <p:nvPr/>
        </p:nvCxnSpPr>
        <p:spPr>
          <a:xfrm rot="21300000">
            <a:off x="3588460" y="2464195"/>
            <a:ext cx="409753" cy="792396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540000" flipV="1">
            <a:off x="4688358" y="3155860"/>
            <a:ext cx="294250" cy="1020829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21480000">
            <a:off x="4134560" y="3343670"/>
            <a:ext cx="409753" cy="792396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21480000" flipV="1">
            <a:off x="2986081" y="2511958"/>
            <a:ext cx="575099" cy="716887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21000000">
            <a:off x="2627998" y="1930407"/>
            <a:ext cx="342954" cy="1295999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21180000" flipV="1">
            <a:off x="2020342" y="1965463"/>
            <a:ext cx="503096" cy="325924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20940000" flipV="1">
            <a:off x="1454416" y="2377758"/>
            <a:ext cx="626376" cy="307105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360000" flipV="1">
            <a:off x="1049144" y="2715508"/>
            <a:ext cx="423627" cy="436729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Jesus hat viel in Petrus investiert</a:t>
            </a:r>
            <a:endParaRPr lang="de-C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918792" y="3134313"/>
            <a:ext cx="7415999" cy="40531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 rot="16200000">
            <a:off x="-379513" y="4693335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Ein gelungener Start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9" name="Oval 8"/>
          <p:cNvSpPr/>
          <p:nvPr/>
        </p:nvSpPr>
        <p:spPr>
          <a:xfrm>
            <a:off x="864702" y="303974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111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Karriere (3er-Team)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1" name="Textfeld 10"/>
          <p:cNvSpPr txBox="1"/>
          <p:nvPr/>
        </p:nvSpPr>
        <p:spPr>
          <a:xfrm rot="16200000">
            <a:off x="615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"Du bist Christus!"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2" name="Textfeld 11"/>
          <p:cNvSpPr txBox="1"/>
          <p:nvPr/>
        </p:nvSpPr>
        <p:spPr>
          <a:xfrm rot="16200000">
            <a:off x="1119151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"Du bist Petrus!"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1624912" y="4680002"/>
            <a:ext cx="287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"Weg von mir, Satan!"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2127153" y="4680002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Verklärung Jesu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5" name="Textfeld 14"/>
          <p:cNvSpPr txBox="1"/>
          <p:nvPr/>
        </p:nvSpPr>
        <p:spPr>
          <a:xfrm rot="16200000">
            <a:off x="3135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Verleugnung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3639154" y="4680002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"Hast du mich lieb?"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68000" y="260742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872000" y="2219429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376000" y="1804410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34048" y="303533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24000" y="3144035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59752" y="4069675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32192" y="304884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 rot="16200000">
            <a:off x="2631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Selbstüberschätzung</a:t>
            </a:r>
          </a:p>
        </p:txBody>
      </p:sp>
      <p:sp>
        <p:nvSpPr>
          <p:cNvPr id="37" name="Oval 36"/>
          <p:cNvSpPr/>
          <p:nvPr/>
        </p:nvSpPr>
        <p:spPr>
          <a:xfrm>
            <a:off x="3441600" y="235927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9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6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erade Verbindung 55"/>
          <p:cNvCxnSpPr/>
          <p:nvPr/>
        </p:nvCxnSpPr>
        <p:spPr>
          <a:xfrm flipV="1">
            <a:off x="8157879" y="2088001"/>
            <a:ext cx="702791" cy="56011"/>
          </a:xfrm>
          <a:prstGeom prst="line">
            <a:avLst/>
          </a:prstGeom>
          <a:ln w="57150" cap="flat" cmpd="sng">
            <a:solidFill>
              <a:srgbClr val="FFFF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21060000">
            <a:off x="7740000" y="1605379"/>
            <a:ext cx="324000" cy="522000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20820000" flipV="1">
            <a:off x="7190988" y="1674724"/>
            <a:ext cx="468000" cy="54817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20820000" flipV="1">
            <a:off x="6624455" y="1843552"/>
            <a:ext cx="576000" cy="54817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rot="20820000" flipV="1">
            <a:off x="6091055" y="2008652"/>
            <a:ext cx="576000" cy="54817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2"/>
          <p:cNvCxnSpPr/>
          <p:nvPr/>
        </p:nvCxnSpPr>
        <p:spPr>
          <a:xfrm rot="20820000" flipV="1">
            <a:off x="5557655" y="2173752"/>
            <a:ext cx="576000" cy="54817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21300000">
            <a:off x="3588460" y="2464195"/>
            <a:ext cx="409753" cy="792396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V="1">
            <a:off x="5060644" y="2320831"/>
            <a:ext cx="506150" cy="852351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540000" flipV="1">
            <a:off x="4688358" y="3155860"/>
            <a:ext cx="294250" cy="1020829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21480000">
            <a:off x="4134560" y="3343670"/>
            <a:ext cx="409753" cy="792396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21480000" flipV="1">
            <a:off x="2986081" y="2511958"/>
            <a:ext cx="575099" cy="716887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21000000">
            <a:off x="2627998" y="1930407"/>
            <a:ext cx="342954" cy="1295999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21180000" flipV="1">
            <a:off x="2020342" y="1965463"/>
            <a:ext cx="503096" cy="325924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20940000" flipV="1">
            <a:off x="1454416" y="2377758"/>
            <a:ext cx="626376" cy="307105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360000" flipV="1">
            <a:off x="1049144" y="2715508"/>
            <a:ext cx="423627" cy="436729"/>
          </a:xfrm>
          <a:prstGeom prst="line">
            <a:avLst/>
          </a:prstGeom>
          <a:ln w="571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Pfingsten veränderte alles</a:t>
            </a:r>
            <a:endParaRPr lang="de-C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918792" y="3134313"/>
            <a:ext cx="7847999" cy="40531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 rot="16200000">
            <a:off x="-379513" y="4693335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Ein dramatischer Start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9" name="Oval 8"/>
          <p:cNvSpPr/>
          <p:nvPr/>
        </p:nvSpPr>
        <p:spPr>
          <a:xfrm>
            <a:off x="864702" y="303974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111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Karriere (3er-Team)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1" name="Textfeld 10"/>
          <p:cNvSpPr txBox="1"/>
          <p:nvPr/>
        </p:nvSpPr>
        <p:spPr>
          <a:xfrm rot="16200000">
            <a:off x="615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"Du bist Christus!"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2" name="Textfeld 11"/>
          <p:cNvSpPr txBox="1"/>
          <p:nvPr/>
        </p:nvSpPr>
        <p:spPr>
          <a:xfrm rot="16200000">
            <a:off x="1119151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"Du bist Petrus!"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1624912" y="4680002"/>
            <a:ext cx="287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"Weg von mir, Satan!"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2127153" y="4680002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Verklärung Jesu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5" name="Textfeld 14"/>
          <p:cNvSpPr txBox="1"/>
          <p:nvPr/>
        </p:nvSpPr>
        <p:spPr>
          <a:xfrm rot="16200000">
            <a:off x="3135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Verleugnung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3639154" y="4680002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"Hast du mich lieb?"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4143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Pfingstpredigt: 3000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68000" y="260742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872000" y="2219429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376000" y="1804410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34048" y="303533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24000" y="3144035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59752" y="4069675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32192" y="304884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431656" y="2196819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 rot="16200000">
            <a:off x="2631153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Selbstüberschätzung</a:t>
            </a:r>
          </a:p>
        </p:txBody>
      </p:sp>
      <p:sp>
        <p:nvSpPr>
          <p:cNvPr id="37" name="Oval 36"/>
          <p:cNvSpPr/>
          <p:nvPr/>
        </p:nvSpPr>
        <p:spPr>
          <a:xfrm>
            <a:off x="3441600" y="2359277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 rot="16200000">
            <a:off x="4655665" y="4680002"/>
            <a:ext cx="286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Leiter der 1. Gemeinde 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35" name="Textfeld 34"/>
          <p:cNvSpPr txBox="1"/>
          <p:nvPr/>
        </p:nvSpPr>
        <p:spPr>
          <a:xfrm rot="16200000">
            <a:off x="5166000" y="4680002"/>
            <a:ext cx="287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Bekenntnis vor Gericht 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40" name="Textfeld 39"/>
          <p:cNvSpPr txBox="1"/>
          <p:nvPr/>
        </p:nvSpPr>
        <p:spPr>
          <a:xfrm rot="16200000">
            <a:off x="5677200" y="4680002"/>
            <a:ext cx="287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Heilungen, Auferweckung 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42" name="Textfeld 41"/>
          <p:cNvSpPr txBox="1"/>
          <p:nvPr/>
        </p:nvSpPr>
        <p:spPr>
          <a:xfrm rot="16200000">
            <a:off x="6188400" y="4680001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Der Missionar und Pionier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44" name="Textfeld 43"/>
          <p:cNvSpPr txBox="1"/>
          <p:nvPr/>
        </p:nvSpPr>
        <p:spPr>
          <a:xfrm rot="16200000">
            <a:off x="6699600" y="4680002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Rückfall in Gesetzlichkeit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46" name="Textfeld 45"/>
          <p:cNvSpPr txBox="1"/>
          <p:nvPr/>
        </p:nvSpPr>
        <p:spPr>
          <a:xfrm rot="16200000">
            <a:off x="7210800" y="4680000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Tahoma"/>
                <a:cs typeface="Tahoma"/>
              </a:rPr>
              <a:t>Der Märtyrer in Rom (?)</a:t>
            </a:r>
            <a:endParaRPr lang="de-CH" dirty="0">
              <a:latin typeface="Tahoma"/>
              <a:cs typeface="Tahoma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85611" y="2016002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516096" y="1836002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056096" y="1656002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540224" y="1476002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8028000" y="2018012"/>
            <a:ext cx="251998" cy="251999"/>
          </a:xfrm>
          <a:prstGeom prst="ellipse">
            <a:avLst/>
          </a:prstGeom>
          <a:solidFill>
            <a:srgbClr val="FF000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19518" y="2660891"/>
            <a:ext cx="539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latin typeface="Tahoma"/>
                <a:cs typeface="Tahoma"/>
              </a:rPr>
              <a:t>✝</a:t>
            </a:r>
            <a:endParaRPr lang="de-CH"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464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/>
      <p:bldP spid="35" grpId="0"/>
      <p:bldP spid="40" grpId="0"/>
      <p:bldP spid="42" grpId="0"/>
      <p:bldP spid="44" grpId="0"/>
      <p:bldP spid="46" grpId="0"/>
      <p:bldP spid="48" grpId="0" animBg="1"/>
      <p:bldP spid="50" grpId="0" animBg="1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448" y="2315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Wie</a:t>
            </a: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verändert der Heilige Geist (m)ein Leben</a:t>
            </a:r>
            <a:endParaRPr lang="de-D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251520" y="447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300" dirty="0" smtClean="0">
                <a:latin typeface="Intensa" pitchFamily="2" charset="0"/>
              </a:rPr>
              <a:t>  </a:t>
            </a:r>
            <a:endParaRPr lang="de-DE" sz="3500" dirty="0">
              <a:latin typeface="Intensa" pitchFamily="2" charset="0"/>
            </a:endParaRPr>
          </a:p>
        </p:txBody>
      </p:sp>
      <p:sp>
        <p:nvSpPr>
          <p:cNvPr id="10" name="Kreis 9"/>
          <p:cNvSpPr/>
          <p:nvPr/>
        </p:nvSpPr>
        <p:spPr>
          <a:xfrm>
            <a:off x="827584" y="-2619670"/>
            <a:ext cx="7776864" cy="8948740"/>
          </a:xfrm>
          <a:prstGeom prst="pie">
            <a:avLst>
              <a:gd name="adj1" fmla="val 14152"/>
              <a:gd name="adj2" fmla="val 108050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891410" y="1973276"/>
            <a:ext cx="1511999" cy="874400"/>
          </a:xfrm>
          <a:prstGeom prst="ellipse">
            <a:avLst/>
          </a:prstGeom>
          <a:solidFill>
            <a:srgbClr val="0000FF"/>
          </a:solidFill>
          <a:ln w="38100" cmpd="sng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Charakter</a:t>
            </a:r>
          </a:p>
        </p:txBody>
      </p:sp>
      <p:sp>
        <p:nvSpPr>
          <p:cNvPr id="17" name="Ellipse 16"/>
          <p:cNvSpPr/>
          <p:nvPr/>
        </p:nvSpPr>
        <p:spPr>
          <a:xfrm>
            <a:off x="6803676" y="1972800"/>
            <a:ext cx="1727718" cy="948963"/>
          </a:xfrm>
          <a:prstGeom prst="ellipse">
            <a:avLst/>
          </a:prstGeom>
          <a:solidFill>
            <a:srgbClr val="0000FF"/>
          </a:solidFill>
          <a:ln w="38100" cmpd="sng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Fähigkeiten</a:t>
            </a:r>
            <a:endParaRPr lang="de-CH" sz="1600" dirty="0">
              <a:solidFill>
                <a:srgbClr val="FFFF00"/>
              </a:solidFill>
              <a:latin typeface="Tahoma"/>
              <a:cs typeface="Tahoma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285764" y="3865359"/>
            <a:ext cx="1386677" cy="925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 smtClean="0">
                <a:solidFill>
                  <a:srgbClr val="0000FF"/>
                </a:solidFill>
                <a:latin typeface="Tahoma"/>
                <a:cs typeface="Tahoma"/>
              </a:rPr>
              <a:t>Entfaltung im Leben</a:t>
            </a:r>
            <a:endParaRPr lang="de-CH" sz="2000" dirty="0">
              <a:solidFill>
                <a:srgbClr val="0000FF"/>
              </a:solidFill>
              <a:latin typeface="Tahoma"/>
              <a:cs typeface="Tahoma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562097" y="3884591"/>
            <a:ext cx="1547999" cy="925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 smtClean="0">
                <a:solidFill>
                  <a:srgbClr val="0000FF"/>
                </a:solidFill>
                <a:latin typeface="Tahoma"/>
                <a:cs typeface="Tahoma"/>
              </a:rPr>
              <a:t>Ausprägung im Leben</a:t>
            </a:r>
            <a:endParaRPr lang="de-CH" sz="2000" dirty="0">
              <a:solidFill>
                <a:srgbClr val="0000FF"/>
              </a:solidFill>
              <a:latin typeface="Tahoma"/>
              <a:cs typeface="Tahoma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268584" y="5057471"/>
            <a:ext cx="2844000" cy="112963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  <a:latin typeface="Tahoma"/>
                <a:cs typeface="Tahoma"/>
              </a:rPr>
              <a:t>AT: Sorge tragen </a:t>
            </a:r>
            <a:br>
              <a:rPr lang="de-CH" dirty="0" smtClean="0">
                <a:solidFill>
                  <a:schemeClr val="tx1"/>
                </a:solidFill>
                <a:latin typeface="Tahoma"/>
                <a:cs typeface="Tahoma"/>
              </a:rPr>
            </a:br>
            <a:r>
              <a:rPr lang="de-CH" dirty="0" smtClean="0">
                <a:solidFill>
                  <a:schemeClr val="tx1"/>
                </a:solidFill>
                <a:latin typeface="Tahoma"/>
                <a:cs typeface="Tahoma"/>
              </a:rPr>
              <a:t>zur Schöpfung, NT:</a:t>
            </a:r>
            <a:br>
              <a:rPr lang="de-CH" dirty="0" smtClean="0">
                <a:solidFill>
                  <a:schemeClr val="tx1"/>
                </a:solidFill>
                <a:latin typeface="Tahoma"/>
                <a:cs typeface="Tahoma"/>
              </a:rPr>
            </a:br>
            <a:r>
              <a:rPr lang="de-CH" dirty="0" smtClean="0">
                <a:solidFill>
                  <a:schemeClr val="tx1"/>
                </a:solidFill>
                <a:latin typeface="Tahoma"/>
                <a:cs typeface="Tahoma"/>
              </a:rPr>
              <a:t>Gottes neue Welt</a:t>
            </a:r>
            <a:endParaRPr lang="de-CH" sz="20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Pfeil nach rechts 21"/>
          <p:cNvSpPr/>
          <p:nvPr/>
        </p:nvSpPr>
        <p:spPr>
          <a:xfrm rot="3715510">
            <a:off x="1658462" y="3358836"/>
            <a:ext cx="462869" cy="2641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Pfeil nach rechts 22"/>
          <p:cNvSpPr/>
          <p:nvPr/>
        </p:nvSpPr>
        <p:spPr>
          <a:xfrm rot="2550495">
            <a:off x="2908160" y="4949399"/>
            <a:ext cx="468000" cy="287999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Pfeil nach rechts 23"/>
          <p:cNvSpPr/>
          <p:nvPr/>
        </p:nvSpPr>
        <p:spPr>
          <a:xfrm rot="7176806">
            <a:off x="7128336" y="3358800"/>
            <a:ext cx="462869" cy="2641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Pfeil nach rechts 24"/>
          <p:cNvSpPr/>
          <p:nvPr/>
        </p:nvSpPr>
        <p:spPr>
          <a:xfrm rot="8067514">
            <a:off x="5996561" y="4950000"/>
            <a:ext cx="462869" cy="264129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Kreis 25"/>
          <p:cNvSpPr/>
          <p:nvPr/>
        </p:nvSpPr>
        <p:spPr>
          <a:xfrm>
            <a:off x="2425026" y="-1159192"/>
            <a:ext cx="4358127" cy="6075851"/>
          </a:xfrm>
          <a:prstGeom prst="pie">
            <a:avLst>
              <a:gd name="adj1" fmla="val 22748"/>
              <a:gd name="adj2" fmla="val 1080502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 smtClean="0">
              <a:solidFill>
                <a:schemeClr val="tx1"/>
              </a:solidFill>
            </a:endParaRPr>
          </a:p>
          <a:p>
            <a:pPr algn="ctr"/>
            <a:endParaRPr lang="de-CH" sz="1600" dirty="0">
              <a:solidFill>
                <a:schemeClr val="tx1"/>
              </a:solidFill>
            </a:endParaRPr>
          </a:p>
          <a:p>
            <a:pPr algn="ctr"/>
            <a:endParaRPr lang="de-CH" sz="1600" dirty="0" smtClean="0">
              <a:solidFill>
                <a:schemeClr val="tx1"/>
              </a:solidFill>
            </a:endParaRPr>
          </a:p>
        </p:txBody>
      </p:sp>
      <p:sp>
        <p:nvSpPr>
          <p:cNvPr id="27" name="Kreis 26"/>
          <p:cNvSpPr/>
          <p:nvPr/>
        </p:nvSpPr>
        <p:spPr>
          <a:xfrm>
            <a:off x="3835381" y="707086"/>
            <a:ext cx="1511998" cy="2355120"/>
          </a:xfrm>
          <a:prstGeom prst="pie">
            <a:avLst>
              <a:gd name="adj1" fmla="val 14152"/>
              <a:gd name="adj2" fmla="val 10805022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0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endParaRPr lang="de-CH"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endParaRPr lang="de-CH" sz="20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de-CH" sz="2000" b="1" dirty="0" smtClean="0">
                <a:solidFill>
                  <a:srgbClr val="FF0000"/>
                </a:solidFill>
                <a:latin typeface="Tahoma"/>
                <a:cs typeface="Tahoma"/>
              </a:rPr>
              <a:t>Der</a:t>
            </a:r>
            <a:br>
              <a:rPr lang="de-CH" sz="2000" b="1" dirty="0" smtClean="0">
                <a:solidFill>
                  <a:srgbClr val="FF0000"/>
                </a:solidFill>
                <a:latin typeface="Tahoma"/>
                <a:cs typeface="Tahoma"/>
              </a:rPr>
            </a:br>
            <a:r>
              <a:rPr lang="de-CH" sz="2000" b="1" dirty="0" smtClean="0">
                <a:solidFill>
                  <a:srgbClr val="FF0000"/>
                </a:solidFill>
                <a:latin typeface="Tahoma"/>
                <a:cs typeface="Tahoma"/>
              </a:rPr>
              <a:t>Heilige Geist</a:t>
            </a:r>
            <a:endParaRPr lang="de-CH" sz="20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523740" y="1944000"/>
            <a:ext cx="1276684" cy="835744"/>
          </a:xfrm>
          <a:prstGeom prst="ellipse">
            <a:avLst/>
          </a:prstGeom>
          <a:solidFill>
            <a:srgbClr val="FFFF00"/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000" dirty="0" smtClean="0">
                <a:latin typeface="Tahoma"/>
                <a:cs typeface="Tahoma"/>
              </a:rPr>
              <a:t>Frucht</a:t>
            </a:r>
          </a:p>
        </p:txBody>
      </p:sp>
      <p:sp>
        <p:nvSpPr>
          <p:cNvPr id="29" name="Ellipse 28"/>
          <p:cNvSpPr/>
          <p:nvPr/>
        </p:nvSpPr>
        <p:spPr>
          <a:xfrm>
            <a:off x="5373638" y="1944000"/>
            <a:ext cx="1280808" cy="835744"/>
          </a:xfrm>
          <a:prstGeom prst="ellipse">
            <a:avLst/>
          </a:prstGeom>
          <a:solidFill>
            <a:srgbClr val="FFFF00"/>
          </a:solidFill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000" dirty="0" smtClean="0"/>
              <a:t>Gaben</a:t>
            </a:r>
          </a:p>
        </p:txBody>
      </p:sp>
      <p:sp>
        <p:nvSpPr>
          <p:cNvPr id="30" name="Pfeil nach rechts 29"/>
          <p:cNvSpPr/>
          <p:nvPr/>
        </p:nvSpPr>
        <p:spPr>
          <a:xfrm rot="3715510">
            <a:off x="3191879" y="3182078"/>
            <a:ext cx="575999" cy="360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113464" y="3600000"/>
            <a:ext cx="1152000" cy="64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>
                <a:solidFill>
                  <a:srgbClr val="FFFF00"/>
                </a:solidFill>
                <a:latin typeface="Tahoma"/>
                <a:cs typeface="Tahoma"/>
              </a:rPr>
              <a:t>Sein</a:t>
            </a:r>
            <a:endParaRPr lang="de-CH" sz="2400" dirty="0">
              <a:solidFill>
                <a:srgbClr val="FFFF00"/>
              </a:solidFill>
              <a:latin typeface="Tahoma"/>
              <a:cs typeface="Tahoma"/>
            </a:endParaRPr>
          </a:p>
        </p:txBody>
      </p:sp>
      <p:sp>
        <p:nvSpPr>
          <p:cNvPr id="32" name="Pfeil nach rechts 31"/>
          <p:cNvSpPr/>
          <p:nvPr/>
        </p:nvSpPr>
        <p:spPr>
          <a:xfrm rot="7176806">
            <a:off x="5216211" y="3204060"/>
            <a:ext cx="575999" cy="359999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Rechteck 32"/>
          <p:cNvSpPr/>
          <p:nvPr/>
        </p:nvSpPr>
        <p:spPr>
          <a:xfrm>
            <a:off x="4681483" y="3600000"/>
            <a:ext cx="1152000" cy="64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>
                <a:solidFill>
                  <a:srgbClr val="FFFF00"/>
                </a:solidFill>
                <a:latin typeface="Tahoma"/>
                <a:cs typeface="Tahoma"/>
              </a:rPr>
              <a:t>Tun</a:t>
            </a:r>
            <a:endParaRPr lang="de-CH" sz="2400" dirty="0">
              <a:solidFill>
                <a:srgbClr val="FFFF00"/>
              </a:solidFill>
              <a:latin typeface="Tahoma"/>
              <a:cs typeface="Tahoma"/>
            </a:endParaRPr>
          </a:p>
        </p:txBody>
      </p:sp>
      <p:sp>
        <p:nvSpPr>
          <p:cNvPr id="4" name="Nach unten gekrümmter Pfeil 3"/>
          <p:cNvSpPr/>
          <p:nvPr/>
        </p:nvSpPr>
        <p:spPr>
          <a:xfrm>
            <a:off x="5971638" y="1241008"/>
            <a:ext cx="1715234" cy="575999"/>
          </a:xfrm>
          <a:prstGeom prst="curved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7" name="Nach oben gekrümmter Pfeil 6"/>
          <p:cNvSpPr/>
          <p:nvPr/>
        </p:nvSpPr>
        <p:spPr>
          <a:xfrm rot="10800000">
            <a:off x="1475667" y="1242000"/>
            <a:ext cx="1619998" cy="575999"/>
          </a:xfrm>
          <a:prstGeom prst="curved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4415" y="5868000"/>
            <a:ext cx="2448000" cy="86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Die "</a:t>
            </a:r>
            <a:r>
              <a:rPr lang="de-CH" sz="1600" u="sng" dirty="0" smtClean="0">
                <a:solidFill>
                  <a:srgbClr val="FFFF00"/>
                </a:solidFill>
                <a:latin typeface="Tahoma"/>
                <a:cs typeface="Tahoma"/>
              </a:rPr>
              <a:t>Frucht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 des Geistes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" 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zielt auf 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die Veränderung meines Charakters</a:t>
            </a:r>
            <a:endParaRPr lang="de-CH" sz="1600" dirty="0">
              <a:solidFill>
                <a:srgbClr val="FFFF00"/>
              </a:solidFill>
              <a:latin typeface="Tahoma"/>
              <a:cs typeface="Tahoma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657810" y="5868000"/>
            <a:ext cx="244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Die "</a:t>
            </a:r>
            <a:r>
              <a:rPr lang="de-CH" sz="1600" u="sng" dirty="0" smtClean="0">
                <a:solidFill>
                  <a:srgbClr val="FFFF00"/>
                </a:solidFill>
                <a:latin typeface="Tahoma"/>
                <a:cs typeface="Tahoma"/>
              </a:rPr>
              <a:t>Geistesgaben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" er-höhen 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meine 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Wirksam-</a:t>
            </a:r>
            <a:r>
              <a:rPr lang="de-CH" sz="1600" dirty="0" err="1" smtClean="0">
                <a:solidFill>
                  <a:srgbClr val="FFFF00"/>
                </a:solidFill>
                <a:latin typeface="Tahoma"/>
                <a:cs typeface="Tahoma"/>
              </a:rPr>
              <a:t>keit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lang="de-CH" sz="1600" dirty="0">
                <a:solidFill>
                  <a:srgbClr val="FFFF00"/>
                </a:solidFill>
                <a:latin typeface="Tahoma"/>
                <a:cs typeface="Tahoma"/>
              </a:rPr>
              <a:t>für </a:t>
            </a:r>
            <a:r>
              <a:rPr lang="de-CH" sz="1600" dirty="0" smtClean="0">
                <a:solidFill>
                  <a:srgbClr val="FFFF00"/>
                </a:solidFill>
                <a:latin typeface="Tahoma"/>
                <a:cs typeface="Tahoma"/>
              </a:rPr>
              <a:t>Gottes Reich</a:t>
            </a:r>
            <a:endParaRPr lang="de-CH" sz="1600" dirty="0">
              <a:solidFill>
                <a:srgbClr val="FFFF00"/>
              </a:solidFill>
              <a:latin typeface="Tahoma"/>
              <a:cs typeface="Tahom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69811" y="6603998"/>
            <a:ext cx="3887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Skizze von Robi Baumhakl, Schaffhausen, überarbeitet von Karl Albietz </a:t>
            </a:r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319049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/>
      <p:bldP spid="4" grpId="0" animBg="1"/>
      <p:bldP spid="7" grpId="0" animBg="1"/>
      <p:bldP spid="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Gelingt es dem Heiligen Geist wirklich, </a:t>
            </a:r>
            <a:r>
              <a:rPr lang="de-CH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mich</a:t>
            </a:r>
            <a:r>
              <a:rPr lang="de-C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zu verändern? </a:t>
            </a:r>
            <a:endParaRPr lang="de-C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853226"/>
            <a:ext cx="8229600" cy="4525963"/>
          </a:xfrm>
        </p:spPr>
        <p:txBody>
          <a:bodyPr/>
          <a:lstStyle/>
          <a:p>
            <a:r>
              <a:rPr lang="de-CH" dirty="0" smtClean="0"/>
              <a:t>Nie ohne meine Einwilligung!</a:t>
            </a:r>
          </a:p>
          <a:p>
            <a:pPr>
              <a:tabLst>
                <a:tab pos="446088" algn="l"/>
              </a:tabLst>
            </a:pPr>
            <a:r>
              <a:rPr lang="de-CH" i="1" dirty="0" smtClean="0">
                <a:solidFill>
                  <a:srgbClr val="FFFF00"/>
                </a:solidFill>
              </a:rPr>
              <a:t>Epheser 5,18: Werdet voll </a:t>
            </a:r>
            <a:r>
              <a:rPr lang="de-CH" i="1" smtClean="0">
                <a:solidFill>
                  <a:srgbClr val="FFFF00"/>
                </a:solidFill>
              </a:rPr>
              <a:t>Geistes!</a:t>
            </a:r>
          </a:p>
          <a:p>
            <a:pPr indent="0">
              <a:buNone/>
              <a:tabLst>
                <a:tab pos="446088" algn="l"/>
              </a:tabLst>
            </a:pPr>
            <a:r>
              <a:rPr lang="de-CH" dirty="0" smtClean="0"/>
              <a:t>	Verbform: Imperativ Passiv</a:t>
            </a:r>
          </a:p>
          <a:p>
            <a:pPr>
              <a:tabLst>
                <a:tab pos="446088" algn="l"/>
              </a:tabLst>
            </a:pPr>
            <a:r>
              <a:rPr lang="de-CH" dirty="0" smtClean="0"/>
              <a:t>Nie ein für allemal!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69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Zwielic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Zwielicht.thmx</Template>
  <TotalTime>0</TotalTime>
  <Words>298</Words>
  <Application>Microsoft Macintosh PowerPoint</Application>
  <PresentationFormat>Bildschirmpräsentation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Zwielicht</vt:lpstr>
      <vt:lpstr>Verändert   in sieben Wochen!  Petrus zwischen Karfreitag und Pfingsten </vt:lpstr>
      <vt:lpstr>Gott will uns verändern</vt:lpstr>
      <vt:lpstr>Jesus hat viel in Petrus investiert</vt:lpstr>
      <vt:lpstr>Pfingsten veränderte alles</vt:lpstr>
      <vt:lpstr>Wie verändert der Heilige Geist (m)ein Leben</vt:lpstr>
      <vt:lpstr>Gelingt es dem Heiligen Geist wirklich, mich zu verändern?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Verändert in sieben Wochen Petrus zwischen Ostern und Pfingsten </dc:title>
  <dc:creator>Karl Albietz</dc:creator>
  <cp:lastModifiedBy>Karl Albietz</cp:lastModifiedBy>
  <cp:revision>51</cp:revision>
  <cp:lastPrinted>2015-05-03T05:31:45Z</cp:lastPrinted>
  <dcterms:created xsi:type="dcterms:W3CDTF">2015-05-01T04:56:17Z</dcterms:created>
  <dcterms:modified xsi:type="dcterms:W3CDTF">2015-05-26T05:20:09Z</dcterms:modified>
</cp:coreProperties>
</file>